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sldIdLst>
    <p:sldId id="256" r:id="rId2"/>
    <p:sldId id="284" r:id="rId3"/>
    <p:sldId id="271" r:id="rId4"/>
    <p:sldId id="257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89" r:id="rId21"/>
    <p:sldId id="290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91" r:id="rId34"/>
    <p:sldId id="292" r:id="rId35"/>
    <p:sldId id="293" r:id="rId36"/>
    <p:sldId id="294" r:id="rId37"/>
    <p:sldId id="295" r:id="rId38"/>
    <p:sldId id="297" r:id="rId39"/>
    <p:sldId id="298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6EFFF-F53E-4901-9216-C6E6FF7DAA48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7F05-1D62-47AF-B8C1-D0DC830CF2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48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C7F05-1D62-47AF-B8C1-D0DC830CF25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212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Bastian</a:t>
            </a:r>
            <a:r>
              <a:rPr lang="en-US" baseline="0" dirty="0"/>
              <a:t> from KKI did a study in 2003 where they took 20 controls, 20 cerebellar patients.  They measured a dynamic balance weight shifting task then also measured a leg placement task with visually guided stepping.  </a:t>
            </a:r>
            <a:br>
              <a:rPr lang="en-US" baseline="0" dirty="0"/>
            </a:br>
            <a:r>
              <a:rPr lang="en-US" baseline="0" dirty="0"/>
              <a:t>After measuring those they looked at fast gait speed.  They found that overall gait function was predicted by the severity of imbalance and not leg incoordination</a:t>
            </a:r>
          </a:p>
          <a:p>
            <a:r>
              <a:rPr lang="en-US" baseline="0" dirty="0"/>
              <a:t>So Balance dysfunction predicts cerebellar gait ataxia not just incoordination.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3DA8-958B-429E-AEE8-9F47579C02E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Take</a:t>
            </a:r>
            <a:r>
              <a:rPr lang="en-US" baseline="0" dirty="0"/>
              <a:t> Home Point:  How much effort the patients were putting in Not about more and easy it is about quality and challenge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C3DA8-958B-429E-AEE8-9F47579C02E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4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DFB6B3F-66C2-4B6F-8C2D-0731DE44976D}" type="datetimeFigureOut">
              <a:rPr lang="en-IN" smtClean="0"/>
              <a:t>18-06-2024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78FD33-E0D3-495D-9467-9747606BD37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Cerebellum Ataxia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4953000" cy="1752600"/>
          </a:xfrm>
        </p:spPr>
        <p:txBody>
          <a:bodyPr/>
          <a:lstStyle/>
          <a:p>
            <a:pPr algn="ctr"/>
            <a:r>
              <a:rPr lang="en-IN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Gaurav C. </a:t>
            </a:r>
            <a:r>
              <a:rPr lang="en-IN" sz="20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Mhaske</a:t>
            </a:r>
            <a:endParaRPr lang="en-I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Dept. Of Neurophysiotherapy</a:t>
            </a:r>
          </a:p>
          <a:p>
            <a:pPr algn="ctr"/>
            <a:r>
              <a:rPr lang="en-I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MGM Institute Of Physiotherapy</a:t>
            </a:r>
          </a:p>
          <a:p>
            <a:pPr algn="ctr"/>
            <a:r>
              <a:rPr lang="en-I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Chh. Sambhajinagar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613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Cerebellum connections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Functionally cerebellum divided in corpus </a:t>
            </a:r>
            <a:r>
              <a:rPr lang="en-US" dirty="0" err="1"/>
              <a:t>cerebelli</a:t>
            </a:r>
            <a:r>
              <a:rPr lang="en-US" dirty="0"/>
              <a:t> and </a:t>
            </a:r>
            <a:r>
              <a:rPr lang="en-US" dirty="0" err="1"/>
              <a:t>flocculonodular</a:t>
            </a:r>
            <a:r>
              <a:rPr lang="en-US" dirty="0"/>
              <a:t> lobe</a:t>
            </a:r>
          </a:p>
          <a:p>
            <a:r>
              <a:rPr lang="en-US" dirty="0"/>
              <a:t>Corpus </a:t>
            </a:r>
            <a:r>
              <a:rPr lang="en-US" dirty="0" err="1"/>
              <a:t>cerebelli</a:t>
            </a:r>
            <a:r>
              <a:rPr lang="en-US" dirty="0"/>
              <a:t>: 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afferent from spinal cord and trigeminal nuclei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Inputs from </a:t>
            </a:r>
            <a:r>
              <a:rPr lang="en-US" dirty="0" err="1"/>
              <a:t>pontine</a:t>
            </a:r>
            <a:r>
              <a:rPr lang="en-US" dirty="0"/>
              <a:t> nucleus</a:t>
            </a:r>
          </a:p>
          <a:p>
            <a:r>
              <a:rPr lang="en-US" dirty="0" err="1"/>
              <a:t>Flocculonodular</a:t>
            </a:r>
            <a:r>
              <a:rPr lang="en-US" dirty="0"/>
              <a:t> lobe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Connections with vestibular nucleus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7020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Cerebellum connections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lobe and pyramid mainly receive spinal and trigeminal afferents</a:t>
            </a:r>
          </a:p>
          <a:p>
            <a:r>
              <a:rPr lang="en-US" dirty="0" err="1"/>
              <a:t>Corticopontine</a:t>
            </a:r>
            <a:r>
              <a:rPr lang="en-US" dirty="0"/>
              <a:t> connections are relayed to posterior lobe, tuber, </a:t>
            </a:r>
            <a:r>
              <a:rPr lang="en-US" dirty="0" err="1"/>
              <a:t>vermis</a:t>
            </a:r>
            <a:r>
              <a:rPr lang="en-US" dirty="0"/>
              <a:t> and uvula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831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Histologically made up of three layers</a:t>
            </a:r>
          </a:p>
          <a:p>
            <a:r>
              <a:rPr lang="en-US" dirty="0"/>
              <a:t>Embedded in white matter are four paired nuclei</a:t>
            </a:r>
          </a:p>
          <a:p>
            <a:r>
              <a:rPr lang="en-US" dirty="0"/>
              <a:t>Dentate is largest</a:t>
            </a:r>
          </a:p>
          <a:p>
            <a:r>
              <a:rPr lang="en-US" dirty="0"/>
              <a:t>Main connection is </a:t>
            </a:r>
            <a:r>
              <a:rPr lang="en-US" dirty="0" err="1"/>
              <a:t>cerebropontocerebellar</a:t>
            </a:r>
            <a:r>
              <a:rPr lang="en-US" dirty="0"/>
              <a:t> </a:t>
            </a:r>
          </a:p>
          <a:p>
            <a:r>
              <a:rPr lang="en-US" dirty="0"/>
              <a:t>Efferent </a:t>
            </a:r>
            <a:r>
              <a:rPr lang="en-US" dirty="0" err="1"/>
              <a:t>fibres</a:t>
            </a:r>
            <a:r>
              <a:rPr lang="en-US" dirty="0"/>
              <a:t> pass to contralateral red nucleus, thalamus, and cerebral cortex. </a:t>
            </a:r>
          </a:p>
          <a:p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Cerebellar nuclei</a:t>
            </a:r>
            <a:endParaRPr lang="en-IN" dirty="0"/>
          </a:p>
        </p:txBody>
      </p:sp>
      <p:pic>
        <p:nvPicPr>
          <p:cNvPr id="2050" name="Picture 2" descr="http://instruct.uwo.ca/anatomy/530/cblnuc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t="9148" r="3118" b="7070"/>
          <a:stretch/>
        </p:blipFill>
        <p:spPr bwMode="auto">
          <a:xfrm>
            <a:off x="4423557" y="1916832"/>
            <a:ext cx="471363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33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Cerebellar peduncles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Superior cerebellar peduncle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Efferent of dentate nucleus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Afferent: anterior </a:t>
            </a:r>
            <a:r>
              <a:rPr lang="en-US" dirty="0" err="1"/>
              <a:t>spinocerebellar</a:t>
            </a:r>
            <a:r>
              <a:rPr lang="en-US" dirty="0"/>
              <a:t> tract, </a:t>
            </a:r>
            <a:r>
              <a:rPr lang="en-US" dirty="0" err="1"/>
              <a:t>Tectocerebellar</a:t>
            </a:r>
            <a:r>
              <a:rPr lang="en-US" dirty="0"/>
              <a:t> from mid brain.</a:t>
            </a:r>
          </a:p>
          <a:p>
            <a:r>
              <a:rPr lang="en-US" dirty="0"/>
              <a:t>Middle cerebellar peduncle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Afferent </a:t>
            </a:r>
            <a:r>
              <a:rPr lang="en-US" dirty="0" err="1"/>
              <a:t>fibres</a:t>
            </a:r>
            <a:r>
              <a:rPr lang="en-US" dirty="0"/>
              <a:t> from </a:t>
            </a:r>
            <a:r>
              <a:rPr lang="en-US" dirty="0" err="1"/>
              <a:t>pontine</a:t>
            </a:r>
            <a:r>
              <a:rPr lang="en-US" dirty="0"/>
              <a:t> nucleus.</a:t>
            </a:r>
          </a:p>
          <a:p>
            <a:r>
              <a:rPr lang="en-US" dirty="0"/>
              <a:t>Inferior cerebellar peduncle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Efferent: </a:t>
            </a:r>
            <a:r>
              <a:rPr lang="en-US" dirty="0" err="1"/>
              <a:t>cerebellovestibular</a:t>
            </a:r>
            <a:r>
              <a:rPr lang="en-US" dirty="0"/>
              <a:t> </a:t>
            </a:r>
            <a:r>
              <a:rPr lang="en-US" dirty="0" err="1"/>
              <a:t>tarct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Afferent: </a:t>
            </a:r>
            <a:r>
              <a:rPr lang="en-US" dirty="0" err="1"/>
              <a:t>vestibulocerebellar</a:t>
            </a:r>
            <a:r>
              <a:rPr lang="en-US" dirty="0"/>
              <a:t> tract, post </a:t>
            </a:r>
            <a:r>
              <a:rPr lang="en-US" dirty="0" err="1"/>
              <a:t>spinocerebellar</a:t>
            </a:r>
            <a:r>
              <a:rPr lang="en-US" dirty="0"/>
              <a:t>, </a:t>
            </a:r>
            <a:r>
              <a:rPr lang="en-US" dirty="0" err="1"/>
              <a:t>cuneocerebellar</a:t>
            </a:r>
            <a:r>
              <a:rPr lang="en-US" dirty="0"/>
              <a:t>, </a:t>
            </a:r>
            <a:r>
              <a:rPr lang="en-US" dirty="0" err="1"/>
              <a:t>oivocerebellar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5533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Blood supply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dirty="0"/>
              <a:t>Posterior inferior cerebellar artery</a:t>
            </a:r>
          </a:p>
          <a:p>
            <a:r>
              <a:rPr lang="en-US" dirty="0"/>
              <a:t>Anterior inferior cerebellar artery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Branch of basilar artery</a:t>
            </a:r>
          </a:p>
          <a:p>
            <a:r>
              <a:rPr lang="en-US" dirty="0"/>
              <a:t>Superior cerebellar artery</a:t>
            </a:r>
            <a:endParaRPr lang="en-IN" dirty="0"/>
          </a:p>
        </p:txBody>
      </p:sp>
      <p:pic>
        <p:nvPicPr>
          <p:cNvPr id="3074" name="Picture 2" descr="http://www.oganatomy.org/atlas/cerebellar%20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57" y="1556792"/>
            <a:ext cx="387533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98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Lesion of </a:t>
            </a:r>
            <a:r>
              <a:rPr lang="en-US" dirty="0" err="1"/>
              <a:t>floccolonodular</a:t>
            </a:r>
            <a:r>
              <a:rPr lang="en-US" dirty="0"/>
              <a:t> lobe leads to disequilibrium.</a:t>
            </a:r>
          </a:p>
          <a:p>
            <a:r>
              <a:rPr lang="en-US" dirty="0"/>
              <a:t>Lesion of </a:t>
            </a:r>
            <a:r>
              <a:rPr lang="en-US" dirty="0" err="1"/>
              <a:t>cerebropontine</a:t>
            </a:r>
            <a:r>
              <a:rPr lang="en-US" dirty="0"/>
              <a:t> connections leads to </a:t>
            </a:r>
            <a:r>
              <a:rPr lang="en-US" dirty="0" err="1"/>
              <a:t>hypotonia</a:t>
            </a:r>
            <a:r>
              <a:rPr lang="en-US" dirty="0"/>
              <a:t>, diminished muscle jerk, intention tremor, clumsy movements</a:t>
            </a:r>
          </a:p>
          <a:p>
            <a:r>
              <a:rPr lang="en-IN" dirty="0"/>
              <a:t>Isolated lesions of the </a:t>
            </a:r>
            <a:r>
              <a:rPr lang="en-IN" dirty="0" err="1"/>
              <a:t>vermis</a:t>
            </a:r>
            <a:r>
              <a:rPr lang="en-IN" dirty="0"/>
              <a:t> are produced in children by </a:t>
            </a:r>
            <a:r>
              <a:rPr lang="en-IN" dirty="0" err="1"/>
              <a:t>medulloblastomas</a:t>
            </a:r>
            <a:r>
              <a:rPr lang="en-IN" dirty="0"/>
              <a:t> in the roof of the fourth ventricle</a:t>
            </a:r>
            <a:r>
              <a:rPr lang="en-US" dirty="0"/>
              <a:t>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375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application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lobe lesions leads to ataxia</a:t>
            </a:r>
          </a:p>
          <a:p>
            <a:r>
              <a:rPr lang="en-IN" dirty="0" err="1"/>
              <a:t>Dysdiadochokinesia</a:t>
            </a:r>
            <a:r>
              <a:rPr lang="en-IN" dirty="0"/>
              <a:t>: inability to perform alternating movements regularly and rapidly</a:t>
            </a:r>
          </a:p>
          <a:p>
            <a:r>
              <a:rPr lang="en-IN" dirty="0"/>
              <a:t>Dysarthria occurs in cerebellar disease because of ataxia of the muscles of the larynx</a:t>
            </a:r>
          </a:p>
        </p:txBody>
      </p:sp>
    </p:spTree>
    <p:extLst>
      <p:ext uri="{BB962C8B-B14F-4D97-AF65-F5344CB8AC3E}">
        <p14:creationId xmlns:p14="http://schemas.microsoft.com/office/powerpoint/2010/main" val="313878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is the role of the Cerebellum?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0" y="1752600"/>
            <a:ext cx="333756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Center for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Balance</a:t>
            </a:r>
            <a:r>
              <a:rPr lang="en-US" sz="2400" dirty="0"/>
              <a:t>,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Coordination</a:t>
            </a:r>
            <a:r>
              <a:rPr lang="en-US" sz="2400" dirty="0"/>
              <a:t>, and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sz="2400" dirty="0"/>
              <a:t>Controls all Motor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Limb Movements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Trunk Movements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Eye Movements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Speech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Ataxia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723894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Impaired Coordination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Difficulty with reaching for objects or writing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Decreased balance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Impairments with postural adjustments and control of balance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Difficulty Walking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Varied step placement due to trouble with leg coordination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362200"/>
            <a:ext cx="3566160" cy="3733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Trouble controlling eye movements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Slurring of speech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NO WEAKNESS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Feel “weak” due to impaired motor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1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Balance Systems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09800"/>
            <a:ext cx="1688549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914674"/>
            <a:ext cx="3365680" cy="1773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640" y="1385293"/>
            <a:ext cx="2238853" cy="1718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5651" y="3120299"/>
            <a:ext cx="1536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5867400"/>
            <a:ext cx="20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Vestibular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8791" y="3351131"/>
            <a:ext cx="211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Somatosensory</a:t>
            </a:r>
          </a:p>
        </p:txBody>
      </p:sp>
    </p:spTree>
    <p:extLst>
      <p:ext uri="{BB962C8B-B14F-4D97-AF65-F5344CB8AC3E}">
        <p14:creationId xmlns:p14="http://schemas.microsoft.com/office/powerpoint/2010/main" val="7456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 By the end of the session the learner should be able to: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/>
              <a:t>Discuss common challenges to function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/>
              <a:t>Discuss the benefits of exercise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3200" dirty="0"/>
              <a:t>Identify current literature</a:t>
            </a:r>
          </a:p>
        </p:txBody>
      </p:sp>
    </p:spTree>
    <p:extLst>
      <p:ext uri="{BB962C8B-B14F-4D97-AF65-F5344CB8AC3E}">
        <p14:creationId xmlns:p14="http://schemas.microsoft.com/office/powerpoint/2010/main" val="13727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about Walking?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Decreased Coordination in Legs and Trunk</a:t>
            </a:r>
          </a:p>
          <a:p>
            <a:pPr marL="0" indent="0" algn="ctr">
              <a:buNone/>
            </a:pPr>
            <a:r>
              <a:rPr lang="en-US" sz="2400" dirty="0"/>
              <a:t>+</a:t>
            </a:r>
          </a:p>
          <a:p>
            <a:pPr marL="0" indent="0" algn="ctr">
              <a:buNone/>
            </a:pPr>
            <a:r>
              <a:rPr lang="en-US" sz="2800" dirty="0"/>
              <a:t>Impaired Balance</a:t>
            </a:r>
          </a:p>
          <a:p>
            <a:pPr marL="0" indent="0" algn="ctr">
              <a:buNone/>
            </a:pPr>
            <a:r>
              <a:rPr lang="en-US" sz="2400" dirty="0"/>
              <a:t>=</a:t>
            </a:r>
          </a:p>
          <a:p>
            <a:pPr marL="0" indent="0" algn="ctr">
              <a:buNone/>
            </a:pPr>
            <a:r>
              <a:rPr lang="en-US" sz="2800" dirty="0"/>
              <a:t>Variability of steps</a:t>
            </a:r>
          </a:p>
          <a:p>
            <a:pPr marL="0" indent="0" algn="ctr">
              <a:buNone/>
            </a:pPr>
            <a:r>
              <a:rPr lang="en-US" sz="2800" dirty="0"/>
              <a:t>Increased Falls</a:t>
            </a:r>
          </a:p>
          <a:p>
            <a:pPr marL="0" indent="0" algn="ctr">
              <a:buNone/>
            </a:pPr>
            <a:r>
              <a:rPr lang="en-US" sz="6600" dirty="0"/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37580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is a better predictor of improved quality of walking?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A: Leg Placement (coordination)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4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B: Balance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307080"/>
            <a:ext cx="3566160" cy="1981200"/>
          </a:xfrm>
        </p:spPr>
        <p:txBody>
          <a:bodyPr/>
          <a:lstStyle/>
          <a:p>
            <a:r>
              <a:rPr lang="en-US" sz="4000" dirty="0"/>
              <a:t>Answer: </a:t>
            </a:r>
            <a:r>
              <a:rPr lang="en-US" sz="5400" dirty="0"/>
              <a:t>Balance </a:t>
            </a:r>
            <a:br>
              <a:rPr lang="en-US" dirty="0"/>
            </a:br>
            <a:r>
              <a:rPr lang="en-US" dirty="0"/>
              <a:t>(Morton and Bastian 2003)</a:t>
            </a:r>
          </a:p>
        </p:txBody>
      </p:sp>
    </p:spTree>
    <p:extLst>
      <p:ext uri="{BB962C8B-B14F-4D97-AF65-F5344CB8AC3E}">
        <p14:creationId xmlns:p14="http://schemas.microsoft.com/office/powerpoint/2010/main" val="14587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66800"/>
          </a:xfrm>
        </p:spPr>
        <p:txBody>
          <a:bodyPr/>
          <a:lstStyle/>
          <a:p>
            <a:r>
              <a:rPr lang="en-IN" dirty="0"/>
              <a:t>Aetiology of Cerebellar Ataxia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56784" cy="524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54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59" y="-171400"/>
            <a:ext cx="8229600" cy="1143000"/>
          </a:xfrm>
        </p:spPr>
        <p:txBody>
          <a:bodyPr>
            <a:noAutofit/>
          </a:bodyPr>
          <a:lstStyle/>
          <a:p>
            <a:r>
              <a:rPr lang="en-IN" sz="2400" dirty="0"/>
              <a:t>Motor signs and symptoms and tests in cerebellar disease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3" y="836712"/>
            <a:ext cx="82296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813690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47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2593" r="-50" b="150"/>
          <a:stretch/>
        </p:blipFill>
        <p:spPr bwMode="auto">
          <a:xfrm>
            <a:off x="505092" y="470126"/>
            <a:ext cx="8125147" cy="562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18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/>
              <a:t>Ataxia is a lack of muscle coordination that may affect a person’s speech, eye movements, and ability to swallow, walk, and pick up objects, among other voluntary movements.</a:t>
            </a:r>
          </a:p>
          <a:p>
            <a:r>
              <a:rPr lang="en-IN" dirty="0"/>
              <a:t>Many conditions and other factors can cause ataxia, including multiple sclerosis (MS), head trauma, excessive alcohol intake, a stroke, cerebral palsy, genetics, and </a:t>
            </a:r>
            <a:r>
              <a:rPr lang="en-IN" dirty="0" err="1"/>
              <a:t>tumors</a:t>
            </a:r>
            <a:r>
              <a:rPr lang="en-IN" dirty="0"/>
              <a:t>.</a:t>
            </a:r>
          </a:p>
          <a:p>
            <a:r>
              <a:rPr lang="en-IN" dirty="0"/>
              <a:t>Ataxia may also result from certain immunological disorders and infections.</a:t>
            </a:r>
          </a:p>
          <a:p>
            <a:r>
              <a:rPr lang="en-IN" dirty="0"/>
              <a:t>There are many types of ataxia. In this article, we discuss some of the more common types, their causes, and the available treatments.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095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Ataxia is a symptom that can result from a range of conditions. It affects a person’s coordination, speech, and balance. It can also make it hard to swallow and walk.</a:t>
            </a:r>
          </a:p>
          <a:p>
            <a:endParaRPr lang="en-IN" dirty="0"/>
          </a:p>
          <a:p>
            <a:r>
              <a:rPr lang="en-IN" dirty="0"/>
              <a:t>Some people are born with ataxia due to genetic factors. Others develop it over time. For some people, it can result from another condition, such as a stroke, MS, a brain </a:t>
            </a:r>
            <a:r>
              <a:rPr lang="en-IN" dirty="0" err="1"/>
              <a:t>tumor</a:t>
            </a:r>
            <a:r>
              <a:rPr lang="en-IN" dirty="0"/>
              <a:t>, or a head injury, or even from excessive alcohol consumption.</a:t>
            </a:r>
          </a:p>
          <a:p>
            <a:endParaRPr lang="en-IN" dirty="0"/>
          </a:p>
          <a:p>
            <a:r>
              <a:rPr lang="en-IN" dirty="0"/>
              <a:t>It can start suddenly, get worse over time, or stabilize. This depends partly on the cause.</a:t>
            </a:r>
          </a:p>
        </p:txBody>
      </p:sp>
    </p:spTree>
    <p:extLst>
      <p:ext uri="{BB962C8B-B14F-4D97-AF65-F5344CB8AC3E}">
        <p14:creationId xmlns:p14="http://schemas.microsoft.com/office/powerpoint/2010/main" val="3748048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Types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/>
              <a:t>The following are some of the most common types of ataxia:</a:t>
            </a:r>
          </a:p>
          <a:p>
            <a:pPr marL="109728" indent="0">
              <a:buNone/>
            </a:pPr>
            <a:r>
              <a:rPr lang="en-IN" b="1" dirty="0"/>
              <a:t>Cerebellar ataxia</a:t>
            </a:r>
          </a:p>
          <a:p>
            <a:r>
              <a:rPr lang="en-IN" dirty="0"/>
              <a:t>This type of ataxia results from a dysfunction of the cerebellum, a region of the brain that plays a role in assimilating sensory perception, coordination, and motor control.</a:t>
            </a:r>
          </a:p>
          <a:p>
            <a:r>
              <a:rPr lang="en-IN" dirty="0"/>
              <a:t>Cerebellar ataxia can cause neurological symptoms such as:</a:t>
            </a:r>
          </a:p>
          <a:p>
            <a:r>
              <a:rPr lang="en-IN" dirty="0"/>
              <a:t>jerking or shaking of the body or limbs when trying to move</a:t>
            </a:r>
          </a:p>
          <a:p>
            <a:r>
              <a:rPr lang="en-IN" dirty="0"/>
              <a:t>decreased muscle tone</a:t>
            </a:r>
          </a:p>
          <a:p>
            <a:r>
              <a:rPr lang="en-IN" dirty="0"/>
              <a:t>lack of coordination between organs, muscles, limbs, or joints</a:t>
            </a:r>
          </a:p>
          <a:p>
            <a:r>
              <a:rPr lang="en-IN" dirty="0"/>
              <a:t>difficulty controlling distance, power, and speed of an arm, hand, leg, or eye movement</a:t>
            </a:r>
          </a:p>
          <a:p>
            <a:r>
              <a:rPr lang="en-IN" dirty="0"/>
              <a:t>difficulty accurately estimating how much time has passed</a:t>
            </a:r>
          </a:p>
          <a:p>
            <a:r>
              <a:rPr lang="en-IN" dirty="0"/>
              <a:t>inability to perform rapid, alternating movements</a:t>
            </a:r>
          </a:p>
        </p:txBody>
      </p:sp>
    </p:spTree>
    <p:extLst>
      <p:ext uri="{BB962C8B-B14F-4D97-AF65-F5344CB8AC3E}">
        <p14:creationId xmlns:p14="http://schemas.microsoft.com/office/powerpoint/2010/main" val="572482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Sensory Ataxia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This is a type of ataxia that develops due to a loss of proprioception.</a:t>
            </a:r>
          </a:p>
          <a:p>
            <a:r>
              <a:rPr lang="en-IN" dirty="0"/>
              <a:t>Proprioception is a person’s sense of the relative position of </a:t>
            </a:r>
            <a:r>
              <a:rPr lang="en-IN" dirty="0" err="1"/>
              <a:t>neighboring</a:t>
            </a:r>
            <a:r>
              <a:rPr lang="en-IN" dirty="0"/>
              <a:t> parts of their body. </a:t>
            </a:r>
          </a:p>
          <a:p>
            <a:r>
              <a:rPr lang="en-IN" dirty="0"/>
              <a:t>It is a sense that indicates whether the body is moving with appropriate effort and gives feedback on the position of body parts relative to each other.</a:t>
            </a:r>
          </a:p>
          <a:p>
            <a:r>
              <a:rPr lang="en-IN" dirty="0"/>
              <a:t>Sensory ataxia typically results in: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8379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Sensory Ataxia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/>
              <a:t>an unsteady, stomping gait, with the heel striking hard as it touches the ground with each step</a:t>
            </a:r>
          </a:p>
          <a:p>
            <a:r>
              <a:rPr lang="en-IN" dirty="0"/>
              <a:t>postural instability that becomes worse in poorly lit environments</a:t>
            </a:r>
          </a:p>
          <a:p>
            <a:r>
              <a:rPr lang="en-IN" dirty="0"/>
              <a:t>If a person stands with their eyes closed and feet together, the instability will worsen. This is because a loss of proprioception increases their reliance on visual data.</a:t>
            </a:r>
          </a:p>
          <a:p>
            <a:r>
              <a:rPr lang="en-IN" dirty="0"/>
              <a:t>They may find it hard to perform smoothly coordinated voluntary movements with the limbs, trunk, pharynx, larynx, and eyes.</a:t>
            </a:r>
          </a:p>
        </p:txBody>
      </p:sp>
    </p:spTree>
    <p:extLst>
      <p:ext uri="{BB962C8B-B14F-4D97-AF65-F5344CB8AC3E}">
        <p14:creationId xmlns:p14="http://schemas.microsoft.com/office/powerpoint/2010/main" val="38698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 the end of the lecture the student should be able to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external features of cerebellum</a:t>
            </a:r>
            <a:endParaRPr lang="en-IN" dirty="0"/>
          </a:p>
          <a:p>
            <a:r>
              <a:rPr lang="en-US" dirty="0"/>
              <a:t>Enumerate neurons, fibers, nuclei and layers of cerebellum</a:t>
            </a:r>
            <a:endParaRPr lang="en-IN" dirty="0"/>
          </a:p>
          <a:p>
            <a:r>
              <a:rPr lang="en-US" dirty="0"/>
              <a:t>Identify connections of cerebellum</a:t>
            </a:r>
            <a:endParaRPr lang="en-IN" dirty="0"/>
          </a:p>
          <a:p>
            <a:r>
              <a:rPr lang="en-US" dirty="0"/>
              <a:t>Identify clinical application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9652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Vestibular ataxia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This type of ataxia affects the vestibular system, which plays a role in hearing. </a:t>
            </a:r>
          </a:p>
          <a:p>
            <a:r>
              <a:rPr lang="en-IN" dirty="0"/>
              <a:t>It can result from nerve damage in the ear.</a:t>
            </a:r>
          </a:p>
          <a:p>
            <a:r>
              <a:rPr lang="en-IN" dirty="0"/>
              <a:t>In acute (sudden) unilateral cases, this can lead to:</a:t>
            </a:r>
          </a:p>
          <a:p>
            <a:r>
              <a:rPr lang="en-IN" dirty="0"/>
              <a:t>vertigo</a:t>
            </a:r>
          </a:p>
          <a:p>
            <a:r>
              <a:rPr lang="en-IN" dirty="0"/>
              <a:t>nausea</a:t>
            </a:r>
          </a:p>
          <a:p>
            <a:r>
              <a:rPr lang="en-IN" dirty="0"/>
              <a:t>vomiting</a:t>
            </a:r>
          </a:p>
          <a:p>
            <a:r>
              <a:rPr lang="en-IN" dirty="0"/>
              <a:t>In slow-onset chronic bilateral cases, a person may only experience unsteadiness.</a:t>
            </a:r>
          </a:p>
          <a:p>
            <a:r>
              <a:rPr lang="en-IN" dirty="0"/>
              <a:t>There may also be a combination of causes, such as </a:t>
            </a:r>
            <a:r>
              <a:rPr lang="en-IN" dirty="0" err="1"/>
              <a:t>vestibulocerebellar</a:t>
            </a:r>
            <a:r>
              <a:rPr lang="en-IN" dirty="0"/>
              <a:t> ataxia.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0483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Ataxia telangiectasia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Its  appear in childhood. Apart from appearing to be “a bit wobbly,” a child may also experience:</a:t>
            </a:r>
          </a:p>
          <a:p>
            <a:r>
              <a:rPr lang="en-IN" dirty="0"/>
              <a:t>spider veins in the whites of the eyes, the ears, or elsewhere on the face frequent infections</a:t>
            </a:r>
          </a:p>
          <a:p>
            <a:r>
              <a:rPr lang="en-IN" dirty="0"/>
              <a:t>Another genetic, progressive type of ataxia, called </a:t>
            </a:r>
            <a:r>
              <a:rPr lang="en-IN" dirty="0" err="1"/>
              <a:t>Friedreich’s</a:t>
            </a:r>
            <a:r>
              <a:rPr lang="en-IN" dirty="0"/>
              <a:t> ataxia, often appears between the ages of 10 and 15 years.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751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Symptoms include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IN" dirty="0"/>
          </a:p>
          <a:p>
            <a:r>
              <a:rPr lang="en-IN" dirty="0"/>
              <a:t>a sideward curvature of the spine, or scoliosis</a:t>
            </a:r>
          </a:p>
          <a:p>
            <a:r>
              <a:rPr lang="en-IN" dirty="0"/>
              <a:t>weakened heart muscle</a:t>
            </a:r>
          </a:p>
          <a:p>
            <a:r>
              <a:rPr lang="en-IN" dirty="0"/>
              <a:t>high arching feet</a:t>
            </a:r>
          </a:p>
          <a:p>
            <a:r>
              <a:rPr lang="en-IN" dirty="0"/>
              <a:t>Conditions that may occur alongside </a:t>
            </a:r>
            <a:r>
              <a:rPr lang="en-IN" dirty="0" err="1"/>
              <a:t>Friedreich’s</a:t>
            </a:r>
            <a:r>
              <a:rPr lang="en-IN" dirty="0"/>
              <a:t> ataxia include diabetes and heart problems, and there may be complications relating to the spine, feet, heart, muscles, vision, and hearing.</a:t>
            </a:r>
          </a:p>
          <a:p>
            <a:endParaRPr lang="en-IN" dirty="0"/>
          </a:p>
          <a:p>
            <a:r>
              <a:rPr lang="en-IN" dirty="0"/>
              <a:t>A person with this type of ataxia will need supportive treatment throughout their life.</a:t>
            </a:r>
          </a:p>
          <a:p>
            <a:endParaRPr lang="en-IN" dirty="0"/>
          </a:p>
          <a:p>
            <a:r>
              <a:rPr lang="en-IN" dirty="0"/>
              <a:t>If ataxia results from an injury or illness, such as a stroke, symptoms often improve over time and may eventually go away completely.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983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5384"/>
            <a:ext cx="7290054" cy="149961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American College of Sports Medicine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Exercise Recommendations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0642" y="1905000"/>
            <a:ext cx="3046982" cy="1774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851719"/>
            <a:ext cx="3095625" cy="2276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885586"/>
            <a:ext cx="3028950" cy="2276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646107"/>
            <a:ext cx="2772294" cy="220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78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ACSM: Aerobic Exercise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Frequency: </a:t>
            </a:r>
            <a:r>
              <a:rPr lang="en-US" sz="2000" dirty="0"/>
              <a:t>&gt;5 days a week of moderate                                        exercise, or &gt;3 days a week of vigorous exercise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Intensity</a:t>
            </a:r>
            <a:r>
              <a:rPr lang="en-US" sz="2000" dirty="0"/>
              <a:t>: Moderate and/or Vigorous Intensity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Duration</a:t>
            </a:r>
            <a:r>
              <a:rPr lang="en-US" sz="2000" dirty="0"/>
              <a:t>: 30-60 minutes a day, total 150 minutes a week of purposeful moderate exercise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Mode</a:t>
            </a:r>
            <a:r>
              <a:rPr lang="en-US" sz="2000" dirty="0"/>
              <a:t>: Regular, purposeful exercise that involves major muscle groups and is continuous and rhythmic in nature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Exercise may be performed in one continuous session per day or in multiple sessions of more than 10 minutes to accumulate the desired duration and volume of exercise per day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22" y="44624"/>
            <a:ext cx="3023878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ACSM: Resistance Exercise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81200"/>
            <a:ext cx="7290055" cy="402336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Frequency</a:t>
            </a:r>
            <a:r>
              <a:rPr lang="en-US" sz="2000" dirty="0"/>
              <a:t>: Each major muscle group should                                       be trained 2-3 days a week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Intensity</a:t>
            </a:r>
            <a:r>
              <a:rPr lang="en-US" sz="2000" dirty="0"/>
              <a:t>: 60-70% of the 1 repetition max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Repetitions: </a:t>
            </a:r>
            <a:r>
              <a:rPr lang="en-US" sz="2000" dirty="0"/>
              <a:t>8-12 repetitions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Sets</a:t>
            </a:r>
            <a:r>
              <a:rPr lang="en-US" sz="2000" dirty="0"/>
              <a:t>: 2-4 sets to improve strength and power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u="sng" dirty="0"/>
              <a:t>Rest: </a:t>
            </a:r>
            <a:r>
              <a:rPr lang="en-US" sz="2000" dirty="0"/>
              <a:t>Rest &gt;48 hours between sessions for any single muscle group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Decrease intensity and increase repetitions to improve muscular endurance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683" y="620688"/>
            <a:ext cx="2115317" cy="15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0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ACSM: Flexibility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u="sng" dirty="0"/>
              <a:t>Frequency</a:t>
            </a:r>
            <a:r>
              <a:rPr lang="en-US" sz="2400" dirty="0"/>
              <a:t>: &gt;2-3 days a week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u="sng" dirty="0"/>
              <a:t>Intensity</a:t>
            </a:r>
            <a:r>
              <a:rPr lang="en-US" sz="2400" dirty="0"/>
              <a:t>: Stretch to the point of feeling tightness or slight discomfort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u="sng" dirty="0"/>
              <a:t>Duration</a:t>
            </a:r>
            <a:r>
              <a:rPr lang="en-US" sz="2400" dirty="0"/>
              <a:t>: Hold a static stretch for 30-60 seconds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u="sng" dirty="0"/>
              <a:t>Mode</a:t>
            </a:r>
            <a:r>
              <a:rPr lang="en-US" sz="2400" dirty="0"/>
              <a:t>: Series of flexibility exercises for each of the major muscle-tendon units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Flexibility exercise is most effective when the muscle is warmed through light to moderate aerobic activity or passively through external methods such as moist heat packs.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18" y="693997"/>
            <a:ext cx="2519226" cy="14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ACSM: Neuromotor Exercise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684" y="2514600"/>
            <a:ext cx="729005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u="sng" dirty="0"/>
              <a:t>Frequency</a:t>
            </a:r>
            <a:r>
              <a:rPr lang="en-US" sz="2400" dirty="0"/>
              <a:t>: &gt;2-3 days a week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u="sng" dirty="0"/>
              <a:t>Intensity</a:t>
            </a:r>
            <a:r>
              <a:rPr lang="en-US" sz="2400" dirty="0"/>
              <a:t>: </a:t>
            </a:r>
            <a:r>
              <a:rPr lang="en-US" sz="2800" b="1" dirty="0"/>
              <a:t>Unknown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u="sng" dirty="0"/>
              <a:t>Duration</a:t>
            </a:r>
            <a:r>
              <a:rPr lang="en-US" sz="2400" dirty="0"/>
              <a:t>: &gt;20-30 minutes per day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u="sng" dirty="0"/>
              <a:t>Mode</a:t>
            </a:r>
            <a:r>
              <a:rPr lang="en-US" sz="2400" dirty="0"/>
              <a:t>: balance, agility, coordination, gait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Methods for optimal progression </a:t>
            </a:r>
            <a:r>
              <a:rPr lang="en-US" sz="2800" b="1" dirty="0"/>
              <a:t>are not known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276872"/>
            <a:ext cx="2218445" cy="19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Can Exercise slow Disease Progression?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Exercise may help regain </a:t>
            </a:r>
            <a:r>
              <a:rPr lang="en-US" sz="3600" dirty="0">
                <a:solidFill>
                  <a:srgbClr val="FF0000"/>
                </a:solidFill>
              </a:rPr>
              <a:t>functional performance</a:t>
            </a:r>
            <a:r>
              <a:rPr lang="en-US" sz="3600" dirty="0"/>
              <a:t> of </a:t>
            </a:r>
            <a:r>
              <a:rPr lang="en-US" sz="3600" dirty="0">
                <a:solidFill>
                  <a:srgbClr val="FF0000"/>
                </a:solidFill>
              </a:rPr>
              <a:t>one or more years </a:t>
            </a:r>
            <a:r>
              <a:rPr lang="en-US" sz="3600" dirty="0"/>
              <a:t>of the disease progression </a:t>
            </a:r>
            <a:r>
              <a:rPr lang="en-US" sz="1800" dirty="0"/>
              <a:t>(</a:t>
            </a:r>
            <a:r>
              <a:rPr lang="en-US" sz="1800" dirty="0" err="1"/>
              <a:t>miyai</a:t>
            </a:r>
            <a:r>
              <a:rPr lang="en-US" sz="1800" dirty="0"/>
              <a:t>, </a:t>
            </a:r>
            <a:r>
              <a:rPr lang="en-US" sz="1800" dirty="0" err="1"/>
              <a:t>ilg</a:t>
            </a:r>
            <a:r>
              <a:rPr lang="en-US" sz="1800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SARA scores may worsen 0.4 to 2.2 points per year depending on type of ataxia </a:t>
            </a:r>
            <a:r>
              <a:rPr lang="en-US" sz="1200" dirty="0"/>
              <a:t>(Jacobi 2011)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Intensive Coordination Therapy studies have shown SARA Scores improve up to </a:t>
            </a:r>
            <a:r>
              <a:rPr lang="en-US" dirty="0">
                <a:solidFill>
                  <a:srgbClr val="FF0000"/>
                </a:solidFill>
              </a:rPr>
              <a:t>5.2 points = Gaining 2 or More YEARS</a:t>
            </a:r>
            <a:r>
              <a:rPr lang="en-US" dirty="0"/>
              <a:t> of disease progression </a:t>
            </a:r>
            <a:r>
              <a:rPr lang="en-US" sz="1200" dirty="0"/>
              <a:t>(</a:t>
            </a:r>
            <a:r>
              <a:rPr lang="en-US" sz="1200" dirty="0" err="1"/>
              <a:t>Miyai</a:t>
            </a:r>
            <a:r>
              <a:rPr lang="en-US" sz="1200" dirty="0"/>
              <a:t>, </a:t>
            </a:r>
            <a:r>
              <a:rPr lang="en-US" sz="1200" dirty="0" err="1"/>
              <a:t>Ilg</a:t>
            </a:r>
            <a:r>
              <a:rPr lang="en-US" sz="1200" dirty="0"/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33771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are your goals?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856" y="1905000"/>
            <a:ext cx="3566160" cy="4023360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Infrequent Faller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Improve Dynamic balance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Decrease falls risk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Prevent need for an assistive device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Playing sports etc.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7230" y="1905000"/>
            <a:ext cx="3566160" cy="4023360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Frequent Faller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Improve task specific skills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Transfer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Improve Static Balance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Decrease Falls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105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Set and establish goals with help of a Physical Therapist</a:t>
            </a:r>
          </a:p>
        </p:txBody>
      </p:sp>
    </p:spTree>
    <p:extLst>
      <p:ext uri="{BB962C8B-B14F-4D97-AF65-F5344CB8AC3E}">
        <p14:creationId xmlns:p14="http://schemas.microsoft.com/office/powerpoint/2010/main" val="17674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Cerebellar dysfunction may result in significant functional difficulties with upper and lower limb movement, </a:t>
            </a:r>
            <a:r>
              <a:rPr lang="en-IN" dirty="0" err="1"/>
              <a:t>oculo</a:t>
            </a:r>
            <a:r>
              <a:rPr lang="en-IN" dirty="0"/>
              <a:t>-motor control, balance and walking</a:t>
            </a:r>
          </a:p>
        </p:txBody>
      </p:sp>
    </p:spTree>
    <p:extLst>
      <p:ext uri="{BB962C8B-B14F-4D97-AF65-F5344CB8AC3E}">
        <p14:creationId xmlns:p14="http://schemas.microsoft.com/office/powerpoint/2010/main" val="3925209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Examples of goals: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Infrequent Faller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Talk to family while walking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Walk and carry something without spilling 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Negotiate a curb safely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 able to play catch with my son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Frequent Faller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Be able to transfer from the bed to a chair without help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Stand in the kitchen and talk to family without having to hold onto the counter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Use the regular chair at a restaurant instead of my wheelchair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Benefits of Balance Training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Improved Quality of Walking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Decreased Variability of steps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Decreased Variability of sway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Improved Walking Speed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Reduces Risk of Falls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dirty="0"/>
              <a:t>Improves Motor Planning</a:t>
            </a:r>
          </a:p>
          <a:p>
            <a:pPr marL="0" indent="0">
              <a:buNone/>
            </a:pPr>
            <a:r>
              <a:rPr lang="en-US" sz="1100" dirty="0" err="1"/>
              <a:t>Ilg</a:t>
            </a:r>
            <a:r>
              <a:rPr lang="en-US" sz="1100" dirty="0"/>
              <a:t> 2009, 2015; Bastian and Keller 2014</a:t>
            </a:r>
          </a:p>
        </p:txBody>
      </p:sp>
    </p:spTree>
    <p:extLst>
      <p:ext uri="{BB962C8B-B14F-4D97-AF65-F5344CB8AC3E}">
        <p14:creationId xmlns:p14="http://schemas.microsoft.com/office/powerpoint/2010/main" val="31962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Intensive Coordinative Training Improves Motor Performance in Degenerative Cerebellar Disease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</a:rPr>
              <a:t>Ilg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et al. 2009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91469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Patients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16 patients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10 with Cerebellar Ataxia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6 with Sensory Ataxia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Intervention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4 weeks of Intensive therapy with a therapist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3x a week for 1 hour sessions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Results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Decline of average of 5.2 points on SARA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Increased Gait Speed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/>
              <a:t>Less Variability of step placement</a:t>
            </a:r>
          </a:p>
          <a:p>
            <a:pPr marL="128016" lvl="1" indent="0">
              <a:buNone/>
            </a:pPr>
            <a:r>
              <a:rPr lang="en-US" sz="3600" dirty="0"/>
              <a:t>All equal less risk for falls!</a:t>
            </a:r>
          </a:p>
        </p:txBody>
      </p:sp>
    </p:spTree>
    <p:extLst>
      <p:ext uri="{BB962C8B-B14F-4D97-AF65-F5344CB8AC3E}">
        <p14:creationId xmlns:p14="http://schemas.microsoft.com/office/powerpoint/2010/main" val="36519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What did they do for Exercise?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 Balance Exercises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Standing with varied feet position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Sitting on varied surfaces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Dynamic Balance Exercises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Kneeling with arm movement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Stepping while standing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Climbing stairs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Side stepping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Walking on uneven ground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Exercises to prevent Falls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Stepping in multiple directions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External perturbations by the therapist while standing or moving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Quadruped (on all 4s) and practice of floor transfers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Squatting and standing back up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82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6 week home exercise study for people with cerebellar damage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(Keller, Bastian 2014)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Patients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14 patients with cerebellar ataxia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Assessments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Walking speed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Walking balance tests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Intervention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/>
              <a:t>Home Physical Therapy</a:t>
            </a:r>
          </a:p>
          <a:p>
            <a:pPr marL="1280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93944"/>
            <a:ext cx="8037201" cy="413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32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Sitting Balance Exercises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8449788" cy="2085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09800"/>
            <a:ext cx="7059780" cy="1487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3886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Movement on Varied Support Surfaces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096" y="6096000"/>
            <a:ext cx="288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Jennifer Keller</a:t>
            </a:r>
          </a:p>
        </p:txBody>
      </p:sp>
    </p:spTree>
    <p:extLst>
      <p:ext uri="{BB962C8B-B14F-4D97-AF65-F5344CB8AC3E}">
        <p14:creationId xmlns:p14="http://schemas.microsoft.com/office/powerpoint/2010/main" val="837563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Standing Balance Exercises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9" y="1752600"/>
            <a:ext cx="7645047" cy="4170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8096" y="6096000"/>
            <a:ext cx="319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Jennifer Keller</a:t>
            </a:r>
          </a:p>
        </p:txBody>
      </p:sp>
    </p:spTree>
    <p:extLst>
      <p:ext uri="{BB962C8B-B14F-4D97-AF65-F5344CB8AC3E}">
        <p14:creationId xmlns:p14="http://schemas.microsoft.com/office/powerpoint/2010/main" val="2616426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IN" dirty="0"/>
          </a:p>
          <a:p>
            <a:pPr marL="109728" indent="0">
              <a:buNone/>
            </a:pPr>
            <a:endParaRPr lang="en-IN" dirty="0"/>
          </a:p>
          <a:p>
            <a:pPr marL="109728" indent="0" algn="ctr">
              <a:buNone/>
            </a:pPr>
            <a:r>
              <a:rPr lang="en-IN" sz="48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17064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dirty="0"/>
              <a:t>Cerebellum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IN" dirty="0"/>
              <a:t>Situated in the posterior cranial fossa and is covered superiorly by the tentorium </a:t>
            </a:r>
            <a:r>
              <a:rPr lang="en-IN" dirty="0" err="1"/>
              <a:t>cerebelli</a:t>
            </a:r>
            <a:r>
              <a:rPr lang="en-IN" dirty="0"/>
              <a:t>. </a:t>
            </a:r>
          </a:p>
          <a:p>
            <a:r>
              <a:rPr lang="en-IN" dirty="0"/>
              <a:t>It is the largest part of the hindbrain (10% of total weight) and lies posterior to the fourth ventricle, the pons, and the medulla oblongata.</a:t>
            </a:r>
          </a:p>
          <a:p>
            <a:r>
              <a:rPr lang="en-IN" dirty="0"/>
              <a:t> It consists of two cerebellar hemispheres joined by a narrow median </a:t>
            </a:r>
            <a:r>
              <a:rPr lang="en-IN" dirty="0" err="1"/>
              <a:t>vermis</a:t>
            </a:r>
            <a:r>
              <a:rPr lang="en-IN" dirty="0"/>
              <a:t>. </a:t>
            </a:r>
          </a:p>
        </p:txBody>
      </p:sp>
      <p:sp>
        <p:nvSpPr>
          <p:cNvPr id="5" name="AutoShape 2" descr="mk:@MSITStore:D:\my%20documents\Snell's%20Clinical%20Neuroanatomy.chm::/6%20-%20The%20Cerebellum%20and%20Its%20Connections_files/C6FF1.png"/>
          <p:cNvSpPr>
            <a:spLocks noChangeAspect="1" noChangeArrowheads="1"/>
          </p:cNvSpPr>
          <p:nvPr/>
        </p:nvSpPr>
        <p:spPr bwMode="auto">
          <a:xfrm>
            <a:off x="155575" y="-1790700"/>
            <a:ext cx="53244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68" y="1972444"/>
            <a:ext cx="4849571" cy="34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33" y="2124844"/>
            <a:ext cx="4849571" cy="340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IN" dirty="0"/>
              <a:t>Cerebellum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Three symmetrical bundles of nerve </a:t>
            </a:r>
            <a:r>
              <a:rPr lang="en-IN" dirty="0" err="1"/>
              <a:t>fibers</a:t>
            </a:r>
            <a:r>
              <a:rPr lang="en-IN" dirty="0"/>
              <a:t> called the superior, middle, and inferior cerebellar peduncles.</a:t>
            </a:r>
            <a:endParaRPr lang="en-US" dirty="0"/>
          </a:p>
          <a:p>
            <a:r>
              <a:rPr lang="en-US" dirty="0"/>
              <a:t>Superior peduncle enters mid brain</a:t>
            </a:r>
          </a:p>
          <a:p>
            <a:r>
              <a:rPr lang="en-US" dirty="0"/>
              <a:t>Middle </a:t>
            </a:r>
            <a:r>
              <a:rPr lang="en-US" dirty="0" err="1"/>
              <a:t>peduncule</a:t>
            </a:r>
            <a:r>
              <a:rPr lang="en-US" dirty="0"/>
              <a:t> consist of transverse </a:t>
            </a:r>
            <a:r>
              <a:rPr lang="en-US" dirty="0" err="1"/>
              <a:t>fibres</a:t>
            </a:r>
            <a:r>
              <a:rPr lang="en-US" dirty="0"/>
              <a:t> of pons</a:t>
            </a:r>
          </a:p>
          <a:p>
            <a:r>
              <a:rPr lang="en-US" dirty="0"/>
              <a:t>Inferior peduncle connect with medulla</a:t>
            </a:r>
          </a:p>
          <a:p>
            <a:endParaRPr lang="en-IN" dirty="0"/>
          </a:p>
        </p:txBody>
      </p:sp>
      <p:pic>
        <p:nvPicPr>
          <p:cNvPr id="1026" name="Picture 2" descr="http://t1.gstatic.com/images?q=tbn:ANd9GcQ_AhfwTSuRfFPlrIgUIdJtpUPtUZS7tY2pSO6ng_XZg2w7PoqO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26050"/>
            <a:ext cx="4789082" cy="26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0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62500" lnSpcReduction="20000"/>
          </a:bodyPr>
          <a:lstStyle/>
          <a:p>
            <a:r>
              <a:rPr lang="en-IN" dirty="0"/>
              <a:t>The cerebellum is divided into three main lobes: the anterior lobe, the middle lobe, and the </a:t>
            </a:r>
            <a:r>
              <a:rPr lang="en-IN" dirty="0" err="1"/>
              <a:t>flocculonodular</a:t>
            </a:r>
            <a:r>
              <a:rPr lang="en-IN" dirty="0"/>
              <a:t> lobe. </a:t>
            </a:r>
          </a:p>
          <a:p>
            <a:r>
              <a:rPr lang="en-IN" dirty="0"/>
              <a:t>The anterior lobe may be seen on the superior surface.</a:t>
            </a:r>
          </a:p>
          <a:p>
            <a:r>
              <a:rPr lang="en-IN" dirty="0"/>
              <a:t>It is separated from the middle lobe by a wide V-shaped fissure called the primary fissure.</a:t>
            </a:r>
          </a:p>
          <a:p>
            <a:r>
              <a:rPr lang="en-IN" dirty="0"/>
              <a:t>The middle lobe (sometimes called the posterior lobe), which is the largest part of the cerebellum, is situated between the primary and </a:t>
            </a:r>
            <a:r>
              <a:rPr lang="en-IN" dirty="0" err="1"/>
              <a:t>uvulonodular</a:t>
            </a:r>
            <a:r>
              <a:rPr lang="en-IN" dirty="0"/>
              <a:t> fissures. </a:t>
            </a:r>
          </a:p>
          <a:p>
            <a:r>
              <a:rPr lang="en-IN" dirty="0"/>
              <a:t>The </a:t>
            </a:r>
            <a:r>
              <a:rPr lang="en-IN" dirty="0" err="1"/>
              <a:t>flocculonodular</a:t>
            </a:r>
            <a:r>
              <a:rPr lang="en-IN" dirty="0"/>
              <a:t> lobe is situated posterior to the </a:t>
            </a:r>
            <a:r>
              <a:rPr lang="en-IN" dirty="0" err="1"/>
              <a:t>uvulonodular</a:t>
            </a:r>
            <a:r>
              <a:rPr lang="en-IN" dirty="0"/>
              <a:t> fissure.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1143000"/>
          </a:xfrm>
        </p:spPr>
        <p:txBody>
          <a:bodyPr/>
          <a:lstStyle/>
          <a:p>
            <a:r>
              <a:rPr lang="en-US" dirty="0"/>
              <a:t>Cerebellum</a:t>
            </a:r>
            <a:endParaRPr lang="en-IN" dirty="0"/>
          </a:p>
        </p:txBody>
      </p:sp>
      <p:pic>
        <p:nvPicPr>
          <p:cNvPr id="2052" name="Picture 4" descr="https://upload.wikimedia.org/wikipedia/commons/thumb/4/43/CerebellumDiv.png/380px-CerebellumDi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4954"/>
            <a:ext cx="4548810" cy="31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0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339" y="1556792"/>
            <a:ext cx="505080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Cerebellum</a:t>
            </a:r>
            <a:br>
              <a:rPr lang="en-US" dirty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 part of </a:t>
            </a:r>
            <a:r>
              <a:rPr lang="en-US" dirty="0" err="1"/>
              <a:t>vermis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Lingula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Culmen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Declive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Folium </a:t>
            </a:r>
          </a:p>
          <a:p>
            <a:r>
              <a:rPr lang="en-US" dirty="0"/>
              <a:t>Inferior part of </a:t>
            </a:r>
            <a:r>
              <a:rPr lang="en-US" dirty="0" err="1"/>
              <a:t>vermis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Tuber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Pyramid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Uvula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Nodule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638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93" y="1340768"/>
            <a:ext cx="7785155" cy="54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936625"/>
          </a:xfrm>
        </p:spPr>
        <p:txBody>
          <a:bodyPr/>
          <a:lstStyle/>
          <a:p>
            <a:r>
              <a:rPr lang="en-US" dirty="0" err="1"/>
              <a:t>Vermis</a:t>
            </a:r>
            <a:r>
              <a:rPr lang="en-US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4626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272</TotalTime>
  <Words>2018</Words>
  <Application>Microsoft Office PowerPoint</Application>
  <PresentationFormat>On-screen Show (4:3)</PresentationFormat>
  <Paragraphs>294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Georgia</vt:lpstr>
      <vt:lpstr>Times New Roman</vt:lpstr>
      <vt:lpstr>Wingdings</vt:lpstr>
      <vt:lpstr>Wingdings 2</vt:lpstr>
      <vt:lpstr>Urban</vt:lpstr>
      <vt:lpstr>Cerebellum Ataxia </vt:lpstr>
      <vt:lpstr>Objectives</vt:lpstr>
      <vt:lpstr>At the end of the lecture the student should be able to</vt:lpstr>
      <vt:lpstr>Introduction</vt:lpstr>
      <vt:lpstr>Cerebellum</vt:lpstr>
      <vt:lpstr>Cerebellum</vt:lpstr>
      <vt:lpstr>Cerebellum</vt:lpstr>
      <vt:lpstr>Cerebellum </vt:lpstr>
      <vt:lpstr>Vermis </vt:lpstr>
      <vt:lpstr>Cerebellum connections</vt:lpstr>
      <vt:lpstr>Cerebellum connections</vt:lpstr>
      <vt:lpstr>Cerebellar nuclei</vt:lpstr>
      <vt:lpstr>Cerebellar peduncles</vt:lpstr>
      <vt:lpstr>Blood supply</vt:lpstr>
      <vt:lpstr>Clinical application</vt:lpstr>
      <vt:lpstr>Clinical application</vt:lpstr>
      <vt:lpstr>What is the role of the Cerebellum?</vt:lpstr>
      <vt:lpstr>Ataxia Symptoms </vt:lpstr>
      <vt:lpstr>Balance Systems </vt:lpstr>
      <vt:lpstr>What about Walking?</vt:lpstr>
      <vt:lpstr>What is a better predictor of improved quality of walking?</vt:lpstr>
      <vt:lpstr>Aetiology of Cerebellar Ataxia</vt:lpstr>
      <vt:lpstr>Motor signs and symptoms and tests in cerebellar disease</vt:lpstr>
      <vt:lpstr>PowerPoint Presentation</vt:lpstr>
      <vt:lpstr>Ataxia</vt:lpstr>
      <vt:lpstr>PowerPoint Presentation</vt:lpstr>
      <vt:lpstr>Types </vt:lpstr>
      <vt:lpstr>Sensory Ataxia</vt:lpstr>
      <vt:lpstr>Sensory Ataxia</vt:lpstr>
      <vt:lpstr>Vestibular ataxia</vt:lpstr>
      <vt:lpstr>Ataxia telangiectasia</vt:lpstr>
      <vt:lpstr>Symptoms include</vt:lpstr>
      <vt:lpstr>American College of Sports Medicine Exercise Recommendations</vt:lpstr>
      <vt:lpstr>ACSM: Aerobic Exercise</vt:lpstr>
      <vt:lpstr>ACSM: Resistance Exercise </vt:lpstr>
      <vt:lpstr>ACSM: Flexibility Exercise</vt:lpstr>
      <vt:lpstr>ACSM: Neuromotor Exercise </vt:lpstr>
      <vt:lpstr>Can Exercise slow Disease Progression?</vt:lpstr>
      <vt:lpstr>What are your goals?</vt:lpstr>
      <vt:lpstr>Examples of goals:</vt:lpstr>
      <vt:lpstr>Benefits of Balance Training</vt:lpstr>
      <vt:lpstr>Intensive Coordinative Training Improves Motor Performance in Degenerative Cerebellar Disease Ilg et al. 2009</vt:lpstr>
      <vt:lpstr>What did they do for Exercise?  </vt:lpstr>
      <vt:lpstr>Exercises to prevent Falls </vt:lpstr>
      <vt:lpstr>6 week home exercise study for people with cerebellar damage (Keller, Bastian 2014)</vt:lpstr>
      <vt:lpstr>PowerPoint Presentation</vt:lpstr>
      <vt:lpstr>Sitting Balance Exercises</vt:lpstr>
      <vt:lpstr>Standing Balance Exercises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Cerebellum &amp; ataxia</dc:title>
  <dc:creator>Dr Gaurav</dc:creator>
  <cp:lastModifiedBy>prachidorlikar0510@gmail.com</cp:lastModifiedBy>
  <cp:revision>20</cp:revision>
  <dcterms:created xsi:type="dcterms:W3CDTF">2020-12-15T06:05:21Z</dcterms:created>
  <dcterms:modified xsi:type="dcterms:W3CDTF">2024-06-18T15:31:21Z</dcterms:modified>
</cp:coreProperties>
</file>